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63" r:id="rId7"/>
    <p:sldId id="272" r:id="rId8"/>
    <p:sldId id="273" r:id="rId9"/>
    <p:sldId id="266" r:id="rId10"/>
    <p:sldId id="269" r:id="rId11"/>
    <p:sldId id="267" r:id="rId12"/>
    <p:sldId id="270" r:id="rId13"/>
    <p:sldId id="274" r:id="rId14"/>
    <p:sldId id="275" r:id="rId15"/>
    <p:sldId id="264" r:id="rId16"/>
    <p:sldId id="265" r:id="rId17"/>
    <p:sldId id="259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howGuides="1">
      <p:cViewPr varScale="1">
        <p:scale>
          <a:sx n="95" d="100"/>
          <a:sy n="95" d="100"/>
        </p:scale>
        <p:origin x="1520" y="184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28.6.2017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598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222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286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0.xml"/><Relationship Id="rId3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  <p:sldLayoutId id="2147483682" r:id="rId28"/>
    <p:sldLayoutId id="2147483683" r:id="rId29"/>
    <p:sldLayoutId id="2147483684" r:id="rId3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Vaihtoehtotarkastelu</a:t>
            </a:r>
          </a:p>
          <a:p>
            <a:endParaRPr lang="fi-FI" dirty="0"/>
          </a:p>
          <a:p>
            <a:r>
              <a:rPr lang="fi-FI" dirty="0" smtClean="0"/>
              <a:t>&lt;Henkilön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i-FI" sz="3000" dirty="0"/>
              <a:t>Muut vastaavat hankkeet</a:t>
            </a:r>
          </a:p>
          <a:p>
            <a:r>
              <a:rPr lang="fi-FI" sz="3000" dirty="0"/>
              <a:t>Huomioitavat </a:t>
            </a:r>
            <a:r>
              <a:rPr lang="fi-FI" sz="3000" dirty="0" smtClean="0"/>
              <a:t>puitesopimukset</a:t>
            </a:r>
          </a:p>
          <a:p>
            <a:r>
              <a:rPr lang="fi-FI" sz="3000" dirty="0" smtClean="0"/>
              <a:t>Riippuvuudet</a:t>
            </a:r>
          </a:p>
          <a:p>
            <a:r>
              <a:rPr lang="fi-FI" sz="3000" dirty="0" smtClean="0"/>
              <a:t>Alustava kustannushyötytarkastelu</a:t>
            </a:r>
            <a:endParaRPr lang="fi-FI" sz="30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946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 vastaavat hankkeet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254001" y="836712"/>
            <a:ext cx="8566471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[Nimeä selvityksen aikana tunnistamasi vastaavat hankkeet Helsingin kaupungilla, kun-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tayhteisesti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, tai valtakunnallisesti. Millä lailla vastaavat hankkeet vaikuttavat tähän hank-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keeseen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? Vältä päällekkäisten kehityshankkeiden käynnistämistä.]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33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Huomioitavat puitesopimukset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54002" y="908720"/>
            <a:ext cx="8432800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[Nimeä hanketta rajaavat puitesopimukset, joita tulee hankkeessa joka tapauksessa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noudattaa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. Kerro, miten ne vaikuttavat hankkeeseen?]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7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Riippuvuudet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54002" y="908720"/>
            <a:ext cx="843280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[Listaa tähän oleellisimmat riippuvuudet ja reunaehdot tai viittaa erilliseen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reunaehtodokumenttiin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1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Alustava kustannushyötytarkastelu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254002" y="908720"/>
            <a:ext cx="8432800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[Summaa tähän alustavat ehdotusten kustannus-hyötynäkökulmat, tai viittaa erilliseen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kustannus-hyötytarkasteluun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8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Lisäkalvot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F8E4-D568-4BD0-B191-B29E08ADEBA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17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11741"/>
          </a:xfrm>
        </p:spPr>
        <p:txBody>
          <a:bodyPr/>
          <a:lstStyle/>
          <a:p>
            <a:r>
              <a:rPr lang="fi-FI" sz="3600" dirty="0" smtClean="0"/>
              <a:t>Vaihtoehto X</a:t>
            </a:r>
            <a:endParaRPr lang="fi-FI" sz="36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529245"/>
              </p:ext>
            </p:extLst>
          </p:nvPr>
        </p:nvGraphicFramePr>
        <p:xfrm>
          <a:off x="254000" y="942972"/>
          <a:ext cx="8432800" cy="5214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400"/>
                <a:gridCol w="4216400"/>
              </a:tblGrid>
              <a:tr h="181772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Plussat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Miinukset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4866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+"/>
                      </a:pP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-"/>
                      </a:pP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F8E4-D568-4BD0-B191-B29E08ADEBA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000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0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2708920"/>
            <a:ext cx="8699222" cy="2880320"/>
          </a:xfrm>
        </p:spPr>
        <p:txBody>
          <a:bodyPr>
            <a:normAutofit/>
          </a:bodyPr>
          <a:lstStyle/>
          <a:p>
            <a:r>
              <a:rPr lang="fi-FI" sz="2800" dirty="0"/>
              <a:t>Yhteenveto</a:t>
            </a:r>
          </a:p>
          <a:p>
            <a:r>
              <a:rPr lang="fi-FI" sz="2800" dirty="0"/>
              <a:t>Vastanneet ja ei-vastanneet yritykset</a:t>
            </a:r>
          </a:p>
          <a:p>
            <a:r>
              <a:rPr lang="fi-FI" sz="2800" dirty="0"/>
              <a:t>Alustavasti soveltuvat ja soveltumattomat ratkaisut</a:t>
            </a:r>
          </a:p>
          <a:p>
            <a:r>
              <a:rPr lang="fi-FI" sz="2800" dirty="0"/>
              <a:t>Päävaihtoehdot (plussat ja miinukset</a:t>
            </a:r>
            <a:r>
              <a:rPr lang="fi-FI" sz="2800" dirty="0" smtClean="0"/>
              <a:t>)</a:t>
            </a:r>
          </a:p>
          <a:p>
            <a:r>
              <a:rPr lang="fi-FI" sz="2800" dirty="0" smtClean="0"/>
              <a:t>Alustavat hankintatapavaihtoehdot</a:t>
            </a:r>
            <a:endParaRPr lang="fi-FI" sz="2800" dirty="0"/>
          </a:p>
          <a:p>
            <a:r>
              <a:rPr lang="fi-FI" sz="2800" dirty="0" smtClean="0"/>
              <a:t>Ehdotukset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167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54001" y="224971"/>
            <a:ext cx="8432800" cy="611741"/>
          </a:xfrm>
        </p:spPr>
        <p:txBody>
          <a:bodyPr/>
          <a:lstStyle/>
          <a:p>
            <a:r>
              <a:rPr lang="fi-FI" sz="3600" dirty="0" smtClean="0"/>
              <a:t>Vastanneet ja ei-vastanneet yritykset</a:t>
            </a:r>
            <a:endParaRPr lang="fi-FI" sz="36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254000" y="1052736"/>
          <a:ext cx="8432800" cy="485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400"/>
                <a:gridCol w="4216400"/>
              </a:tblGrid>
              <a:tr h="288032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Vastanneet yritykset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Vastaamatta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jättäneet yritykset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8781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41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Alustavasti soveltuvat ratkaisut</a:t>
            </a:r>
            <a:endParaRPr lang="fi-FI" sz="36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</p:nvPr>
        </p:nvGraphicFramePr>
        <p:xfrm>
          <a:off x="254000" y="980727"/>
          <a:ext cx="8432800" cy="471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  <a:gridCol w="2108200"/>
              </a:tblGrid>
              <a:tr h="360041">
                <a:tc gridSpan="2">
                  <a:txBody>
                    <a:bodyPr/>
                    <a:lstStyle/>
                    <a:p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Soveltuvat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Soveltumattomat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278971"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5EB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Yritys</a:t>
                      </a:r>
                      <a:endParaRPr lang="fi-FI" b="1" dirty="0">
                        <a:solidFill>
                          <a:srgbClr val="005EB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5EB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Ratkaisu</a:t>
                      </a:r>
                      <a:endParaRPr lang="fi-FI" b="1" dirty="0">
                        <a:solidFill>
                          <a:srgbClr val="005EB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5EB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Yritys</a:t>
                      </a:r>
                      <a:endParaRPr lang="fi-FI" b="1" dirty="0">
                        <a:solidFill>
                          <a:srgbClr val="005EB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5EB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Ratkaisu</a:t>
                      </a:r>
                      <a:endParaRPr lang="fi-FI" b="1" dirty="0">
                        <a:solidFill>
                          <a:srgbClr val="005EB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79819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76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idx="4294967295"/>
          </p:nvPr>
        </p:nvSpPr>
        <p:spPr>
          <a:xfrm>
            <a:off x="254001" y="224971"/>
            <a:ext cx="8432800" cy="539733"/>
          </a:xfrm>
        </p:spPr>
        <p:txBody>
          <a:bodyPr/>
          <a:lstStyle/>
          <a:p>
            <a:r>
              <a:rPr lang="fi-FI" sz="3600" dirty="0" smtClean="0"/>
              <a:t>Päävaihtoehdot (plussat ja miinukset)</a:t>
            </a:r>
            <a:endParaRPr lang="fi-FI" sz="3600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</p:nvPr>
        </p:nvGraphicFramePr>
        <p:xfrm>
          <a:off x="459680" y="871217"/>
          <a:ext cx="8432800" cy="525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60"/>
                <a:gridCol w="1686560"/>
                <a:gridCol w="1686560"/>
                <a:gridCol w="1686560"/>
                <a:gridCol w="1686560"/>
              </a:tblGrid>
              <a:tr h="729413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V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W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X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Y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Z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65084"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+"/>
                      </a:pPr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+"/>
                      </a:pPr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+"/>
                      </a:pPr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+"/>
                      </a:pPr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+"/>
                      </a:pPr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65084"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-"/>
                      </a:pPr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-"/>
                        <a:tabLst/>
                        <a:defRPr/>
                      </a:pPr>
                      <a:endParaRPr lang="fi-FI" sz="1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buFont typeface="Arial" panose="020B0604020202020204" pitchFamily="34" charset="0"/>
                        <a:buChar char="-"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buFont typeface="Arial" panose="020B0604020202020204" pitchFamily="34" charset="0"/>
                        <a:buChar char="-"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buFont typeface="Arial" panose="020B0604020202020204" pitchFamily="34" charset="0"/>
                        <a:buChar char="-"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6</a:t>
            </a:fld>
            <a:endParaRPr lang="fi-FI"/>
          </a:p>
        </p:txBody>
      </p:sp>
      <p:pic>
        <p:nvPicPr>
          <p:cNvPr id="16" name="Kuva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7152"/>
            <a:ext cx="432854" cy="359695"/>
          </a:xfrm>
          <a:prstGeom prst="rect">
            <a:avLst/>
          </a:prstGeom>
        </p:spPr>
      </p:pic>
      <p:pic>
        <p:nvPicPr>
          <p:cNvPr id="17" name="Kuva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9" y="2601080"/>
            <a:ext cx="359695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539733"/>
          </a:xfrm>
        </p:spPr>
        <p:txBody>
          <a:bodyPr/>
          <a:lstStyle/>
          <a:p>
            <a:r>
              <a:rPr lang="fi-FI" sz="3600" dirty="0" smtClean="0"/>
              <a:t>Alustavat hankintatapavaihtoehdot</a:t>
            </a:r>
            <a:endParaRPr lang="fi-FI" sz="36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964255"/>
              </p:ext>
            </p:extLst>
          </p:nvPr>
        </p:nvGraphicFramePr>
        <p:xfrm>
          <a:off x="254000" y="1633538"/>
          <a:ext cx="8432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60"/>
                <a:gridCol w="1686560"/>
                <a:gridCol w="1686560"/>
                <a:gridCol w="1686560"/>
                <a:gridCol w="168656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Yritys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Ratkaisu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Toteutustapa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Järjestämis-tapa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Hankinta-menettely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942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dirty="0" smtClean="0"/>
              <a:t>Ehdotukset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254001" y="836712"/>
            <a:ext cx="8566471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[Käynnistetäänkö hanke vai ei? Miten hanke vaikuttaa itse toimintaan, jos se käynnistetään? Miten ehdottamasi vaihtoehdot poikkeavat vaikutuksiltaan toisistaan, jos hanke käynnistetään?]</a:t>
            </a:r>
          </a:p>
        </p:txBody>
      </p:sp>
    </p:spTree>
    <p:extLst>
      <p:ext uri="{BB962C8B-B14F-4D97-AF65-F5344CB8AC3E}">
        <p14:creationId xmlns:p14="http://schemas.microsoft.com/office/powerpoint/2010/main" val="226712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11741"/>
          </a:xfrm>
        </p:spPr>
        <p:txBody>
          <a:bodyPr/>
          <a:lstStyle/>
          <a:p>
            <a:r>
              <a:rPr lang="fi-FI" sz="3600" dirty="0" smtClean="0"/>
              <a:t>Vertailussa huomioidut näkökulmat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Ratkaisu</a:t>
            </a:r>
          </a:p>
          <a:p>
            <a:r>
              <a:rPr lang="fi-FI" dirty="0" smtClean="0"/>
              <a:t>Ratkaisun soveltuvuus kohteeseen</a:t>
            </a:r>
          </a:p>
          <a:p>
            <a:r>
              <a:rPr lang="fi-FI" dirty="0" smtClean="0"/>
              <a:t>Ratkaisun käytettävyys ja käyttökokemus</a:t>
            </a:r>
          </a:p>
          <a:p>
            <a:r>
              <a:rPr lang="fi-FI" dirty="0" smtClean="0"/>
              <a:t>Soveltuvuus Helsingin tietojärjestelmäympäristöön ja teknologian kypsyystaso</a:t>
            </a:r>
          </a:p>
          <a:p>
            <a:r>
              <a:rPr lang="fi-FI" dirty="0" smtClean="0"/>
              <a:t>Tietosuoja- ja tietoturvanäkökulmat</a:t>
            </a:r>
          </a:p>
          <a:p>
            <a:r>
              <a:rPr lang="fi-FI" dirty="0" smtClean="0"/>
              <a:t>Määräysten mukaisuus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Organisaatio</a:t>
            </a:r>
          </a:p>
          <a:p>
            <a:r>
              <a:rPr lang="fi-FI" dirty="0"/>
              <a:t>Toteutustavan ja järjestämistavan soveltuvuus kohteeseen</a:t>
            </a:r>
          </a:p>
          <a:p>
            <a:r>
              <a:rPr lang="fi-FI" dirty="0" smtClean="0"/>
              <a:t>Toteutus- ja järjestämistavan  edellytykset omalle organisaatiolle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Toimittaja ja omistus</a:t>
            </a:r>
          </a:p>
          <a:p>
            <a:r>
              <a:rPr lang="fi-FI" dirty="0" smtClean="0"/>
              <a:t>Toimittajan soveltuvuus</a:t>
            </a:r>
          </a:p>
          <a:p>
            <a:r>
              <a:rPr lang="fi-FI" dirty="0" smtClean="0"/>
              <a:t>Hankintamenettelyn soveltuvuus kohteeseen</a:t>
            </a:r>
          </a:p>
          <a:p>
            <a:r>
              <a:rPr lang="fi-FI" dirty="0" smtClean="0"/>
              <a:t>Lähdekoodi ja immateriaalioikeudet</a:t>
            </a:r>
          </a:p>
          <a:p>
            <a:r>
              <a:rPr lang="fi-FI" dirty="0" smtClean="0"/>
              <a:t>Määräysten mukaisuus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Raha</a:t>
            </a:r>
          </a:p>
          <a:p>
            <a:r>
              <a:rPr lang="fi-FI" dirty="0" smtClean="0"/>
              <a:t>Alustava kokonaistaloudellisuus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636024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1793</TotalTime>
  <Words>316</Words>
  <Application>Microsoft Macintosh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 Black</vt:lpstr>
      <vt:lpstr>Calibri</vt:lpstr>
      <vt:lpstr>Helsinki Avoin Sans</vt:lpstr>
      <vt:lpstr>Arial</vt:lpstr>
      <vt:lpstr>Kaupunginkanslia_malliesitys_2014</vt:lpstr>
      <vt:lpstr>&lt;Hankkeen nimi&gt;</vt:lpstr>
      <vt:lpstr>&lt;Hankkeen nimi&gt;</vt:lpstr>
      <vt:lpstr>Yhteenveto</vt:lpstr>
      <vt:lpstr>Vastanneet ja ei-vastanneet yritykset</vt:lpstr>
      <vt:lpstr>Alustavasti soveltuvat ratkaisut</vt:lpstr>
      <vt:lpstr>Päävaihtoehdot (plussat ja miinukset)</vt:lpstr>
      <vt:lpstr>Alustavat hankintatapavaihtoehdot</vt:lpstr>
      <vt:lpstr>Ehdotukset</vt:lpstr>
      <vt:lpstr>Vertailussa huomioidut näkökulmat</vt:lpstr>
      <vt:lpstr>&lt;Hankkeen nimi&gt;</vt:lpstr>
      <vt:lpstr>Muut vastaavat hankkeet</vt:lpstr>
      <vt:lpstr>Huomioitavat puitesopimukset</vt:lpstr>
      <vt:lpstr>Riippuvuudet</vt:lpstr>
      <vt:lpstr>Alustava kustannushyötytarkastelu</vt:lpstr>
      <vt:lpstr>Lisäkalvot</vt:lpstr>
      <vt:lpstr>Vaihtoehto X</vt:lpstr>
      <vt:lpstr>Kiitos</vt:lpstr>
    </vt:vector>
  </TitlesOfParts>
  <Company>City of Helsinki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Kaija Puranen</cp:lastModifiedBy>
  <cp:revision>42</cp:revision>
  <dcterms:created xsi:type="dcterms:W3CDTF">2017-02-14T06:16:42Z</dcterms:created>
  <dcterms:modified xsi:type="dcterms:W3CDTF">2017-06-28T12:07:14Z</dcterms:modified>
</cp:coreProperties>
</file>